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00" r:id="rId3"/>
    <p:sldId id="308" r:id="rId4"/>
    <p:sldId id="287" r:id="rId5"/>
    <p:sldId id="306" r:id="rId6"/>
    <p:sldId id="312" r:id="rId7"/>
    <p:sldId id="311" r:id="rId8"/>
    <p:sldId id="309" r:id="rId9"/>
    <p:sldId id="310" r:id="rId10"/>
    <p:sldId id="313" r:id="rId11"/>
    <p:sldId id="302" r:id="rId12"/>
    <p:sldId id="288" r:id="rId13"/>
    <p:sldId id="289" r:id="rId14"/>
    <p:sldId id="291" r:id="rId15"/>
    <p:sldId id="292" r:id="rId16"/>
    <p:sldId id="293" r:id="rId17"/>
    <p:sldId id="296" r:id="rId18"/>
    <p:sldId id="298" r:id="rId19"/>
    <p:sldId id="316" r:id="rId20"/>
    <p:sldId id="322" r:id="rId21"/>
    <p:sldId id="317" r:id="rId22"/>
    <p:sldId id="318" r:id="rId23"/>
    <p:sldId id="263" r:id="rId24"/>
    <p:sldId id="264" r:id="rId25"/>
    <p:sldId id="294" r:id="rId26"/>
    <p:sldId id="295" r:id="rId27"/>
    <p:sldId id="268" r:id="rId28"/>
    <p:sldId id="269" r:id="rId29"/>
    <p:sldId id="272" r:id="rId30"/>
    <p:sldId id="273" r:id="rId31"/>
    <p:sldId id="297" r:id="rId32"/>
    <p:sldId id="304" r:id="rId33"/>
    <p:sldId id="319" r:id="rId34"/>
    <p:sldId id="320" r:id="rId35"/>
    <p:sldId id="305" r:id="rId36"/>
    <p:sldId id="314" r:id="rId37"/>
    <p:sldId id="277" r:id="rId38"/>
    <p:sldId id="321" r:id="rId39"/>
    <p:sldId id="279" r:id="rId40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CF607EF-62A2-497A-BD5A-0E99126A3DF7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6ADBF54-8FAC-4603-978F-9E4A97990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7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3E0-1B3C-4922-85D3-3FAE691B781D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D28-E18C-4808-9A09-72E18D092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3E0-1B3C-4922-85D3-3FAE691B781D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D28-E18C-4808-9A09-72E18D092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3E0-1B3C-4922-85D3-3FAE691B781D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D28-E18C-4808-9A09-72E18D092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3E0-1B3C-4922-85D3-3FAE691B781D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D28-E18C-4808-9A09-72E18D092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3E0-1B3C-4922-85D3-3FAE691B781D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D28-E18C-4808-9A09-72E18D092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3E0-1B3C-4922-85D3-3FAE691B781D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D28-E18C-4808-9A09-72E18D092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3E0-1B3C-4922-85D3-3FAE691B781D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D28-E18C-4808-9A09-72E18D092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3E0-1B3C-4922-85D3-3FAE691B781D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D28-E18C-4808-9A09-72E18D092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3E0-1B3C-4922-85D3-3FAE691B781D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D28-E18C-4808-9A09-72E18D092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3E0-1B3C-4922-85D3-3FAE691B781D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D28-E18C-4808-9A09-72E18D092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3E0-1B3C-4922-85D3-3FAE691B781D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D28-E18C-4808-9A09-72E18D092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E63E0-1B3C-4922-85D3-3FAE691B781D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6ED28-E18C-4808-9A09-72E18D092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6106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28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People at High Risk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33246"/>
            <a:ext cx="6324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b="1" dirty="0" smtClean="0">
                <a:solidFill>
                  <a:schemeClr val="bg1"/>
                </a:solidFill>
              </a:rPr>
              <a:t> Over  60</a:t>
            </a:r>
          </a:p>
          <a:p>
            <a:pPr>
              <a:buFont typeface="Wingdings" pitchFamily="2" charset="2"/>
              <a:buChar char="Ø"/>
            </a:pPr>
            <a:r>
              <a:rPr lang="en-US" sz="2600" b="1" dirty="0" err="1" smtClean="0">
                <a:solidFill>
                  <a:schemeClr val="bg1"/>
                </a:solidFill>
              </a:rPr>
              <a:t>Comorbidity</a:t>
            </a:r>
            <a:r>
              <a:rPr lang="en-US" sz="2600" b="1" dirty="0" smtClean="0">
                <a:solidFill>
                  <a:schemeClr val="bg1"/>
                </a:solidFill>
              </a:rPr>
              <a:t> like:</a:t>
            </a:r>
          </a:p>
          <a:p>
            <a:pPr lvl="5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 Lungs disease</a:t>
            </a:r>
          </a:p>
          <a:p>
            <a:pPr lvl="5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Heart disease</a:t>
            </a:r>
          </a:p>
          <a:p>
            <a:pPr lvl="5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DM</a:t>
            </a:r>
          </a:p>
          <a:p>
            <a:pPr lvl="5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Chronic kidney disease</a:t>
            </a:r>
          </a:p>
          <a:p>
            <a:pPr lvl="5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Liver disease</a:t>
            </a:r>
          </a:p>
          <a:p>
            <a:pPr lvl="5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Cancer, etc</a:t>
            </a:r>
          </a:p>
          <a:p>
            <a:pPr>
              <a:buFont typeface="Wingdings" pitchFamily="2" charset="2"/>
              <a:buChar char="Ø"/>
            </a:pPr>
            <a:r>
              <a:rPr lang="en-US" sz="2600" b="1" dirty="0" smtClean="0">
                <a:solidFill>
                  <a:schemeClr val="bg1"/>
                </a:solidFill>
              </a:rPr>
              <a:t> are very obese BMI 40 or above </a:t>
            </a:r>
          </a:p>
          <a:p>
            <a:pPr>
              <a:buFont typeface="Wingdings" pitchFamily="2" charset="2"/>
              <a:buChar char="Ø"/>
            </a:pPr>
            <a:r>
              <a:rPr lang="en-US" sz="2600" b="1" dirty="0" smtClean="0">
                <a:solidFill>
                  <a:schemeClr val="bg1"/>
                </a:solidFill>
              </a:rPr>
              <a:t>are pregnant</a:t>
            </a:r>
          </a:p>
          <a:p>
            <a:pPr>
              <a:buFont typeface="Wingdings" pitchFamily="2" charset="2"/>
              <a:buChar char="Ø"/>
            </a:pPr>
            <a:r>
              <a:rPr lang="en-US" sz="2600" b="1" dirty="0" smtClean="0">
                <a:solidFill>
                  <a:schemeClr val="bg1"/>
                </a:solidFill>
              </a:rPr>
              <a:t>   Immunity</a:t>
            </a:r>
          </a:p>
          <a:p>
            <a:pPr lvl="5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 due to other diseases </a:t>
            </a:r>
          </a:p>
          <a:p>
            <a:pPr lvl="5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 Malnutrition </a:t>
            </a:r>
          </a:p>
          <a:p>
            <a:pPr lvl="5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 Age-two extreme group  </a:t>
            </a:r>
          </a:p>
          <a:p>
            <a:pPr lvl="5"/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57200" y="4800600"/>
            <a:ext cx="152400" cy="304800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>
            <a:lum brigh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78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200" y="1026695"/>
            <a:ext cx="1828800" cy="2021305"/>
          </a:xfrm>
          <a:prstGeom prst="rect">
            <a:avLst/>
          </a:prstGeom>
        </p:spPr>
      </p:pic>
      <p:pic>
        <p:nvPicPr>
          <p:cNvPr id="1026" name="Picture 2" descr="5 foods all pregnant women must eat to combat covid-19 stres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9" b="100000" l="10000" r="8714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05401" y="3171998"/>
            <a:ext cx="2514599" cy="1760220"/>
          </a:xfrm>
          <a:prstGeom prst="rect">
            <a:avLst/>
          </a:prstGeom>
          <a:noFill/>
        </p:spPr>
      </p:pic>
      <p:sp>
        <p:nvSpPr>
          <p:cNvPr id="1030" name="AutoShape 6" descr="Cartoon Toddler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Cartoon Image Animation Child Vector Graphics, PNG, 800x800px, Cartoon,  Animation, Art, Boy, Cheek Download Fre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2601269"/>
            <a:ext cx="2667000" cy="310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50000" t="9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762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Mode of Transmission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85800"/>
            <a:ext cx="419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Contact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Droplet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Airborne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</a:rPr>
              <a:t>Fomite</a:t>
            </a:r>
            <a:endParaRPr lang="en-US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Fecal-oral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Blood borne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Animal to human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6200"/>
            <a:ext cx="89916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Four human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coronaviruses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produce symptoms that are generally mild: </a:t>
            </a: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Human 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coronavirus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OC43 (HCoV-OC43), β-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CoV</a:t>
            </a:r>
            <a:endParaRPr kumimoji="0" lang="en-US" sz="2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Human 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coronavirus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HKU1 (HCoV-HKU1), β-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CoV</a:t>
            </a:r>
            <a:endParaRPr kumimoji="0" lang="en-US" sz="2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Human 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coronavirus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229E (HCoV-229E), α-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CoV</a:t>
            </a:r>
            <a:endParaRPr kumimoji="0" lang="en-US" sz="2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Human 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coronavirus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NL63 (HCoV-NL63), α-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CoV</a:t>
            </a:r>
            <a:endParaRPr kumimoji="0" lang="en-US" sz="2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Three human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coronaviruses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produce symptoms that are potentially severe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2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Middle East respiratory syndrome-related 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coronavirus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(MERS-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CoV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), β-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CoV</a:t>
            </a:r>
            <a:endParaRPr kumimoji="0" lang="en-US" sz="2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Severe acute respiratory syndrome 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coronavirus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(SARS-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CoV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), β-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CoV</a:t>
            </a:r>
            <a:endParaRPr kumimoji="0" lang="en-US" sz="2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Severe acute respiratory syndrome 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coronavirus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2 (SARS-CoV-2), β-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CoV</a:t>
            </a:r>
            <a:endParaRPr kumimoji="0" lang="en-US" sz="2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60000" r="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52400"/>
            <a:ext cx="548640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Symptoms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88404"/>
            <a:ext cx="8001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 smtClean="0"/>
          </a:p>
          <a:p>
            <a:pPr algn="just"/>
            <a:r>
              <a:rPr lang="en-US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Most common symptoms:</a:t>
            </a:r>
          </a:p>
          <a:p>
            <a:pPr algn="just"/>
            <a:endParaRPr lang="en-US" sz="2400" b="1" u="sng" dirty="0" smtClean="0"/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fever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dry cough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Tiredness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Less common symptoms:</a:t>
            </a:r>
          </a:p>
          <a:p>
            <a:pPr algn="just"/>
            <a:endParaRPr lang="en-US" sz="2400" b="1" u="sng" dirty="0" smtClean="0"/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Body ache 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sore throat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diarrhea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conjunctivitis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headache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loss of taste or smell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a rash on skin, or discoloration of fingers or toes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23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SutonnyCMJ" pitchFamily="2" charset="0"/>
              </a:rPr>
              <a:t>K‡ivbv</a:t>
            </a:r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</a:rPr>
              <a:t> †</a:t>
            </a:r>
            <a:r>
              <a:rPr lang="en-US" sz="4000" b="1" dirty="0" err="1" smtClean="0">
                <a:solidFill>
                  <a:srgbClr val="FFFF00"/>
                </a:solidFill>
                <a:latin typeface="SutonnyCMJ" pitchFamily="2" charset="0"/>
              </a:rPr>
              <a:t>ivM</a:t>
            </a:r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CMJ" pitchFamily="2" charset="0"/>
              </a:rPr>
              <a:t>cÖwZ‡iv‡a</a:t>
            </a:r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CMJ" pitchFamily="2" charset="0"/>
              </a:rPr>
              <a:t>wewmGmAvBAvi</a:t>
            </a:r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CMJ" pitchFamily="2" charset="0"/>
              </a:rPr>
              <a:t>Gi</a:t>
            </a:r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CMJ" pitchFamily="2" charset="0"/>
              </a:rPr>
              <a:t>Kvh</a:t>
            </a:r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</a:rPr>
              <a:t>©µg t</a:t>
            </a:r>
            <a:endParaRPr lang="en-US" sz="2800" b="1" dirty="0" smtClean="0">
              <a:solidFill>
                <a:srgbClr val="FFFF00"/>
              </a:solidFill>
              <a:latin typeface="SutonnyCMJ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B‡Zvg‡a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¨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K‡ivbv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†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ivM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cÖwZ‡iv‡a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wewmGmAvBAvi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m¡v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¯’¨ 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m‡PZbZv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e„w×i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j‡</a:t>
            </a:r>
            <a:r>
              <a:rPr lang="en-US" sz="3400" b="1" dirty="0" smtClean="0">
                <a:solidFill>
                  <a:schemeClr val="bg1"/>
                </a:solidFill>
                <a:latin typeface="SutonnyCMJ"/>
              </a:rPr>
              <a:t>¶¨ ¯^v¯’¨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wb‡`©wkKv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</a:p>
          <a:p>
            <a:pPr algn="just"/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    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cÖbqb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K‡i‡Q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Ges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Zv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Awdm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K¨v¤úvm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I †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KvqvU©vi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K¨v¤úv‡m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eûj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cÖPvwiZ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Kiv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n‡q‡Q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|      </a:t>
            </a:r>
          </a:p>
          <a:p>
            <a:pPr algn="just"/>
            <a:endParaRPr lang="en-US" sz="11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K‡ivbv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†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ivM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cÖwZ‡iv‡a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mKj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 m</a:t>
            </a:r>
            <a:r>
              <a:rPr lang="en-US" sz="3400" b="1" dirty="0" smtClean="0">
                <a:solidFill>
                  <a:schemeClr val="bg1"/>
                </a:solidFill>
                <a:latin typeface="SutonnyCMJ"/>
              </a:rPr>
              <a:t>—‡ii </a:t>
            </a:r>
            <a:r>
              <a:rPr lang="en-US" sz="3400" b="1" dirty="0" err="1" smtClean="0">
                <a:solidFill>
                  <a:schemeClr val="bg1"/>
                </a:solidFill>
                <a:latin typeface="SutonnyCMJ"/>
              </a:rPr>
              <a:t>Kg©KZ©v</a:t>
            </a:r>
            <a:r>
              <a:rPr lang="en-US" sz="3400" b="1" dirty="0" smtClean="0">
                <a:solidFill>
                  <a:schemeClr val="bg1"/>
                </a:solidFill>
                <a:latin typeface="SutonnyCMJ"/>
              </a:rPr>
              <a:t> -</a:t>
            </a:r>
            <a:r>
              <a:rPr lang="en-US" sz="3400" b="1" dirty="0" err="1" smtClean="0">
                <a:solidFill>
                  <a:schemeClr val="bg1"/>
                </a:solidFill>
                <a:latin typeface="SutonnyCMJ"/>
              </a:rPr>
              <a:t>Kg©Pvixi</a:t>
            </a:r>
            <a:r>
              <a:rPr lang="en-US" sz="34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/>
              </a:rPr>
              <a:t>g‡a</a:t>
            </a:r>
            <a:r>
              <a:rPr lang="en-US" sz="3400" b="1" dirty="0" smtClean="0">
                <a:solidFill>
                  <a:schemeClr val="bg1"/>
                </a:solidFill>
                <a:latin typeface="SutonnyCMJ"/>
              </a:rPr>
              <a:t>¨ </a:t>
            </a:r>
            <a:r>
              <a:rPr lang="en-US" sz="3400" b="1" dirty="0" err="1" smtClean="0">
                <a:solidFill>
                  <a:schemeClr val="bg1"/>
                </a:solidFill>
                <a:latin typeface="SutonnyCMJ"/>
              </a:rPr>
              <a:t>m‡PZbZv</a:t>
            </a:r>
            <a:r>
              <a:rPr lang="en-US" sz="34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/>
              </a:rPr>
              <a:t>e„w×i</a:t>
            </a:r>
            <a:r>
              <a:rPr lang="en-US" sz="3400" b="1" dirty="0" smtClean="0">
                <a:solidFill>
                  <a:schemeClr val="bg1"/>
                </a:solidFill>
                <a:latin typeface="SutonnyCMJ"/>
              </a:rPr>
              <a:t> j‡¶¨ </a:t>
            </a:r>
            <a:r>
              <a:rPr lang="en-US" sz="3400" b="1" dirty="0" err="1" smtClean="0">
                <a:solidFill>
                  <a:schemeClr val="bg1"/>
                </a:solidFill>
                <a:latin typeface="SutonnyCMJ"/>
              </a:rPr>
              <a:t>wewfbœ</a:t>
            </a:r>
            <a:r>
              <a:rPr lang="en-US" sz="3400" b="1" dirty="0" smtClean="0">
                <a:solidFill>
                  <a:schemeClr val="bg1"/>
                </a:solidFill>
                <a:latin typeface="SutonnyCMJ"/>
              </a:rPr>
              <a:t>  </a:t>
            </a:r>
          </a:p>
          <a:p>
            <a:pPr algn="just"/>
            <a:r>
              <a:rPr lang="en-US" sz="3400" b="1" dirty="0" smtClean="0">
                <a:solidFill>
                  <a:schemeClr val="bg1"/>
                </a:solidFill>
                <a:latin typeface="SutonnyCMJ"/>
              </a:rPr>
              <a:t>     </a:t>
            </a:r>
            <a:r>
              <a:rPr lang="en-US" sz="3400" b="1" dirty="0" err="1" smtClean="0">
                <a:solidFill>
                  <a:schemeClr val="bg1"/>
                </a:solidFill>
                <a:latin typeface="SutonnyCMJ"/>
              </a:rPr>
              <a:t>Kvh</a:t>
            </a:r>
            <a:r>
              <a:rPr lang="en-US" sz="3400" b="1" dirty="0" smtClean="0">
                <a:solidFill>
                  <a:schemeClr val="bg1"/>
                </a:solidFill>
                <a:latin typeface="SutonnyCMJ"/>
              </a:rPr>
              <a:t>©µg </a:t>
            </a:r>
            <a:r>
              <a:rPr lang="en-US" sz="3400" b="1" dirty="0" err="1" smtClean="0">
                <a:solidFill>
                  <a:schemeClr val="bg1"/>
                </a:solidFill>
                <a:latin typeface="SutonnyCMJ"/>
              </a:rPr>
              <a:t>Pvjy</a:t>
            </a:r>
            <a:r>
              <a:rPr lang="en-US" sz="34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/>
              </a:rPr>
              <a:t>Av‡Q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→</a:t>
            </a:r>
          </a:p>
          <a:p>
            <a:pPr lvl="2" algn="just">
              <a:buFont typeface="Wingdings" pitchFamily="2" charset="2"/>
              <a:buChar char="q"/>
            </a:pP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nvZ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 †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avqvi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Rb</a:t>
            </a:r>
            <a:r>
              <a:rPr lang="en-US" sz="3400" b="1" dirty="0" smtClean="0">
                <a:solidFill>
                  <a:schemeClr val="bg1"/>
                </a:solidFill>
                <a:latin typeface="SutonnyCMJ"/>
              </a:rPr>
              <a:t>¨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 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Awdm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K</a:t>
            </a:r>
            <a:r>
              <a:rPr lang="en-US" sz="3400" b="1" dirty="0" err="1" smtClean="0">
                <a:solidFill>
                  <a:schemeClr val="bg1"/>
                </a:solidFill>
                <a:latin typeface="SutonnyCMJ"/>
              </a:rPr>
              <a:t>¨v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¤úv‡mi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wewfbœ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 ¯’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v‡b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e</a:t>
            </a:r>
            <a:r>
              <a:rPr lang="en-US" sz="3400" b="1" dirty="0" err="1" smtClean="0">
                <a:solidFill>
                  <a:schemeClr val="bg1"/>
                </a:solidFill>
                <a:latin typeface="SutonnyCMJ"/>
              </a:rPr>
              <a:t>¨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e¯’v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Kiv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n‡q‡Q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|</a:t>
            </a:r>
          </a:p>
          <a:p>
            <a:pPr lvl="2" algn="just">
              <a:buFont typeface="Wingdings" pitchFamily="2" charset="2"/>
              <a:buChar char="q"/>
            </a:pP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kix‡ii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ZvcgvÎv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cwigv‡ci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  <a:cs typeface="Times New Roman"/>
              </a:rPr>
              <a:t>Rb</a:t>
            </a:r>
            <a:r>
              <a:rPr lang="en-US" sz="3400" b="1" dirty="0" smtClean="0">
                <a:solidFill>
                  <a:schemeClr val="bg1"/>
                </a:solidFill>
                <a:latin typeface="SutonnyCMJ"/>
              </a:rPr>
              <a:t>¨ </a:t>
            </a:r>
            <a:r>
              <a:rPr lang="en-US" sz="3400" b="1" dirty="0" err="1" smtClean="0">
                <a:solidFill>
                  <a:schemeClr val="bg1"/>
                </a:solidFill>
                <a:latin typeface="SutonnyCMJ"/>
              </a:rPr>
              <a:t>K¨v¤úv‡mi</a:t>
            </a:r>
            <a:r>
              <a:rPr lang="en-US" sz="34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/>
              </a:rPr>
              <a:t>cÖwZwU</a:t>
            </a:r>
            <a:r>
              <a:rPr lang="en-US" sz="34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/>
              </a:rPr>
              <a:t>cÖ‡ekØv‡i</a:t>
            </a:r>
            <a:r>
              <a:rPr lang="en-US" sz="34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/>
              </a:rPr>
              <a:t>ZvcgvÎ</a:t>
            </a:r>
            <a:r>
              <a:rPr lang="en-US" sz="34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/>
              </a:rPr>
              <a:t>cwigvcK</a:t>
            </a:r>
            <a:r>
              <a:rPr lang="en-US" sz="3400" b="1" dirty="0" smtClean="0">
                <a:solidFill>
                  <a:schemeClr val="bg1"/>
                </a:solidFill>
                <a:latin typeface="SutonnyCMJ"/>
              </a:rPr>
              <a:t>  </a:t>
            </a:r>
            <a:r>
              <a:rPr lang="en-US" sz="3400" b="1" dirty="0" err="1" smtClean="0">
                <a:solidFill>
                  <a:schemeClr val="bg1"/>
                </a:solidFill>
                <a:latin typeface="SutonnyCMJ"/>
              </a:rPr>
              <a:t>hš</a:t>
            </a:r>
            <a:r>
              <a:rPr lang="en-US" sz="3400" b="1" dirty="0" smtClean="0">
                <a:solidFill>
                  <a:schemeClr val="bg1"/>
                </a:solidFill>
                <a:latin typeface="SutonnyCMJ"/>
              </a:rPr>
              <a:t>¿</a:t>
            </a:r>
            <a:endParaRPr lang="en-US" sz="34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/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	     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e¨envi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Kiv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n‡”Q|</a:t>
            </a:r>
          </a:p>
          <a:p>
            <a:pPr lvl="2" algn="just">
              <a:buFont typeface="Wingdings" pitchFamily="2" charset="2"/>
              <a:buChar char="q"/>
            </a:pP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K¨v¤úv‡mi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cÖ‡ekØvi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¸‡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jv‡Z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n¨vÛ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m¨vwbUvBRvi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e¨envi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Kiv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n‡”Q|</a:t>
            </a:r>
          </a:p>
          <a:p>
            <a:pPr lvl="2" algn="just">
              <a:buFont typeface="Wingdings" pitchFamily="2" charset="2"/>
              <a:buChar char="q"/>
            </a:pP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wewmGmAvBAvi-Gi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wewfbœ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`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ß‡i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 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Rxevby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bvkK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†¯úª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Kiv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n‡”Q|</a:t>
            </a:r>
          </a:p>
          <a:p>
            <a:pPr lvl="2" algn="just">
              <a:buFont typeface="Wingdings" pitchFamily="2" charset="2"/>
              <a:buChar char="q"/>
            </a:pP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Mask No Entry, No Mask No Service   </a:t>
            </a:r>
          </a:p>
          <a:p>
            <a:pPr lvl="2" algn="just"/>
            <a:r>
              <a:rPr lang="en-US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  <a:cs typeface="Times New Roman" pitchFamily="18" charset="0"/>
              </a:rPr>
              <a:t>AbymiY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  <a:cs typeface="Times New Roman" pitchFamily="18" charset="0"/>
              </a:rPr>
              <a:t>Kiv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  <a:cs typeface="Times New Roman" pitchFamily="18" charset="0"/>
              </a:rPr>
              <a:t> n‡”Q|</a:t>
            </a:r>
            <a:endParaRPr lang="en-US" sz="34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/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endParaRPr lang="en-US" sz="36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/>
            <a:r>
              <a:rPr lang="en-US" sz="3600" dirty="0" smtClean="0">
                <a:solidFill>
                  <a:schemeClr val="bg1"/>
                </a:solidFill>
                <a:latin typeface="SutonnyCMJ" pitchFamily="2" charset="0"/>
              </a:rPr>
              <a:t>  </a:t>
            </a:r>
            <a:endParaRPr lang="en-US" sz="3600" dirty="0">
              <a:latin typeface="SutonnyC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155442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en-US" sz="36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wewmGmAvBAvi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Gi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XvKv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M‡elYvMv‡ii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cs typeface="Times New Roman" pitchFamily="18" charset="0"/>
              </a:rPr>
              <a:t>Genome Research</a:t>
            </a:r>
          </a:p>
          <a:p>
            <a:pPr algn="just"/>
            <a:r>
              <a:rPr lang="en-US" sz="3600" b="1" dirty="0" smtClean="0">
                <a:solidFill>
                  <a:schemeClr val="bg1"/>
                </a:solidFill>
              </a:rPr>
              <a:t>   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M‡elYvMv‡i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cs typeface="Times New Roman" pitchFamily="18" charset="0"/>
              </a:rPr>
              <a:t>Corona Virus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Gi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 </a:t>
            </a:r>
            <a:r>
              <a:rPr lang="en-US" sz="3600" b="1" dirty="0" smtClean="0">
                <a:solidFill>
                  <a:schemeClr val="bg1"/>
                </a:solidFill>
                <a:cs typeface="Times New Roman" pitchFamily="18" charset="0"/>
              </a:rPr>
              <a:t>whole  genome</a:t>
            </a:r>
          </a:p>
          <a:p>
            <a:pPr algn="just"/>
            <a:r>
              <a:rPr lang="en-US" sz="3600" b="1" dirty="0" smtClean="0">
                <a:solidFill>
                  <a:schemeClr val="bg1"/>
                </a:solidFill>
                <a:cs typeface="Times New Roman" pitchFamily="18" charset="0"/>
              </a:rPr>
              <a:t>   sequencing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  <a:cs typeface="Times New Roman" pitchFamily="18" charset="0"/>
              </a:rPr>
              <a:t>Gi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Kvh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©µg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Pj‡Q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| 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B‡Zvg‡a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¨ 1100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Gi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AwaK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</a:p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  <a:cs typeface="Times New Roman" pitchFamily="18" charset="0"/>
              </a:rPr>
              <a:t>     </a:t>
            </a:r>
            <a:r>
              <a:rPr lang="en-US" sz="3600" b="1" dirty="0" smtClean="0">
                <a:solidFill>
                  <a:schemeClr val="bg1"/>
                </a:solidFill>
                <a:cs typeface="Times New Roman" pitchFamily="18" charset="0"/>
              </a:rPr>
              <a:t>whole genome sequence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m¤úbœ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K‡i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 778 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WvUv</a:t>
            </a:r>
            <a:endParaRPr lang="en-US" sz="36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   </a:t>
            </a:r>
            <a:r>
              <a:rPr lang="en-US" sz="3600" b="1" dirty="0" smtClean="0">
                <a:solidFill>
                  <a:schemeClr val="bg1"/>
                </a:solidFill>
                <a:cs typeface="Times New Roman" pitchFamily="18" charset="0"/>
              </a:rPr>
              <a:t>International  Data Bank 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G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Rgv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Kiv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n‡q‡Q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Ges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Gid‡j</a:t>
            </a:r>
            <a:endParaRPr lang="en-US" sz="36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  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Avgv‡`i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†`‡k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K‡ivbv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†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iv‡Mi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vaccine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 ‰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Zix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 I  GB †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iv‡Mi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wem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—vi †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iv‡a</a:t>
            </a:r>
            <a:endParaRPr lang="en-US" sz="36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    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mnvqK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f‚wgKv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cvjb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Ki‡e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|</a:t>
            </a:r>
          </a:p>
          <a:p>
            <a:pPr algn="just"/>
            <a:endParaRPr lang="en-US" sz="36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/>
            <a:endParaRPr lang="en-US" sz="3600" b="1" dirty="0" smtClean="0">
              <a:solidFill>
                <a:schemeClr val="bg1"/>
              </a:solidFill>
              <a:latin typeface="SutonnyC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6416" y="304800"/>
            <a:ext cx="56925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Genome Sequencing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9154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Hand Sanitizer</a:t>
            </a:r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weZiY</a:t>
            </a:r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</a:rPr>
              <a:t> t</a:t>
            </a:r>
            <a:endParaRPr lang="en-US" sz="2800" b="1" dirty="0" smtClean="0">
              <a:solidFill>
                <a:srgbClr val="FFFF00"/>
              </a:solidFill>
              <a:latin typeface="SutonnyCMJ" pitchFamily="2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34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wewmGmAvBAvi-Gi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wewfbœ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M‡elYvMvi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n‡Z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A`¨vewa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cÖvq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3000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wjUvi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n¨vÛ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 </a:t>
            </a:r>
          </a:p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m¨vwbUvBRvi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ˆ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Zix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CMJ" pitchFamily="2" charset="0"/>
              </a:rPr>
              <a:t>Kiv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n‡q‡Q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Ges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†`‡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ki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wewfbœ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miKvwi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†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emiKvwi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I †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mev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cÖwZôv‡b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</a:p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webvg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~‡j¨ 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mieivn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Kiv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n‡q‡Q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| </a:t>
            </a:r>
            <a:endParaRPr lang="en-US" sz="34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/>
            <a:endParaRPr lang="en-US" sz="14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mvaviY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gvbyl‡K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n¨vÛ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m¨vwbUvBRvi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e¨envi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Ki‡Y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D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Øy×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KiY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Ges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mn‡hvMxZvi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j‡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¶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¨ </a:t>
            </a:r>
          </a:p>
          <a:p>
            <a:pPr lvl="1" algn="just"/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¯^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vaxbZvi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gnvb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¯’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cwZ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utonnyCMJ" pitchFamily="2" charset="0"/>
              </a:rPr>
              <a:t>RvwZi</a:t>
            </a:r>
            <a:r>
              <a:rPr lang="en-US" sz="3600" b="1" dirty="0" smtClean="0">
                <a:solidFill>
                  <a:srgbClr val="FFFF00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utonnyCMJ" pitchFamily="2" charset="0"/>
              </a:rPr>
              <a:t>wcZv</a:t>
            </a:r>
            <a:r>
              <a:rPr lang="en-US" sz="3600" b="1" dirty="0" smtClean="0">
                <a:solidFill>
                  <a:srgbClr val="FFFF00"/>
                </a:solidFill>
                <a:latin typeface="SutonnyCMJ" pitchFamily="2" charset="0"/>
              </a:rPr>
              <a:t> e½eÜz †</a:t>
            </a:r>
            <a:r>
              <a:rPr lang="en-US" sz="3600" b="1" dirty="0" err="1" smtClean="0">
                <a:solidFill>
                  <a:srgbClr val="FFFF00"/>
                </a:solidFill>
                <a:latin typeface="SutonnyCMJ" pitchFamily="2" charset="0"/>
              </a:rPr>
              <a:t>kL</a:t>
            </a:r>
            <a:r>
              <a:rPr lang="en-US" sz="3600" b="1" dirty="0" smtClean="0">
                <a:solidFill>
                  <a:srgbClr val="FFFF00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utonnyCMJ" pitchFamily="2" charset="0"/>
              </a:rPr>
              <a:t>gywReyi</a:t>
            </a:r>
            <a:r>
              <a:rPr lang="en-US" sz="3600" b="1" dirty="0" smtClean="0">
                <a:solidFill>
                  <a:srgbClr val="FFFF00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utonnyCMJ" pitchFamily="2" charset="0"/>
              </a:rPr>
              <a:t>ingv‡bi</a:t>
            </a:r>
            <a:r>
              <a:rPr lang="en-US" sz="3600" b="1" dirty="0" smtClean="0">
                <a:solidFill>
                  <a:srgbClr val="FFFF00"/>
                </a:solidFill>
                <a:latin typeface="SutonnyCMJ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46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Zg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kvnv`vZ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evwl©Kx‡Z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†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kvK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w`em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cvj‡bi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Kg©m~Pxi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 Ask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wn‡m‡e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XvKvi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mvBÝ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j¨ve‡iUwii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†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gvo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kvnvevM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†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gvo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SutonnyCMJ" pitchFamily="2" charset="0"/>
              </a:rPr>
              <a:t>Ges</a:t>
            </a:r>
            <a:r>
              <a:rPr lang="en-US" sz="34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bxj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‡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¶Z  †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gv‡o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evm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PvjK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I †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nívi‡`i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g‡a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¨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webvg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~‡j¨ 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n¨vÛ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m¨vwbUvBRvi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weZiY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Kiv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n‡q‡Q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| GB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Kg©m~Pxi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D‡Øvab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K‡ib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cwil‡`i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gvbbxq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†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Pqvig¨vb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cÖ‡dmi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W. †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gvt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AvdZve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Avjx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†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kL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|</a:t>
            </a:r>
            <a:endParaRPr lang="en-US" sz="36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/>
            <a:endParaRPr lang="en-US" sz="36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/>
            <a:r>
              <a:rPr lang="en-US" sz="3600" dirty="0" smtClean="0">
                <a:solidFill>
                  <a:schemeClr val="bg1"/>
                </a:solidFill>
                <a:latin typeface="SutonnyCMJ" pitchFamily="2" charset="0"/>
              </a:rPr>
              <a:t>  </a:t>
            </a:r>
            <a:endParaRPr lang="en-US" sz="3600" dirty="0">
              <a:latin typeface="SutonnyCMJ" pitchFamily="2" charset="0"/>
            </a:endParaRPr>
          </a:p>
        </p:txBody>
      </p:sp>
      <p:pic>
        <p:nvPicPr>
          <p:cNvPr id="6" name="Picture 5" descr="hand-sanitizer-bcsir-260320-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1049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OMJ" pitchFamily="2" charset="0"/>
              </a:rPr>
              <a:t>‡KvwfW-19 ‡</a:t>
            </a:r>
            <a:r>
              <a:rPr lang="en-US" sz="8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OMJ" pitchFamily="2" charset="0"/>
              </a:rPr>
              <a:t>ivM</a:t>
            </a:r>
            <a:r>
              <a:rPr lang="en-U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OMJ" pitchFamily="2" charset="0"/>
              </a:rPr>
              <a:t>cÖwZ‡iv‡a</a:t>
            </a:r>
            <a:r>
              <a:rPr lang="en-U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OMJ" pitchFamily="2" charset="0"/>
              </a:rPr>
              <a:t>Avgv‡`i</a:t>
            </a:r>
            <a:r>
              <a:rPr lang="en-U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OMJ" pitchFamily="2" charset="0"/>
              </a:rPr>
              <a:t>Kibxq</a:t>
            </a:r>
            <a:r>
              <a:rPr lang="en-U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OMJ" pitchFamily="2" charset="0"/>
              </a:rPr>
              <a:t> </a:t>
            </a:r>
            <a:endParaRPr lang="en-US" sz="8000" b="1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9154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rgbClr val="FFFF00"/>
              </a:solidFill>
              <a:latin typeface="SutonnyCMJ" pitchFamily="2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Hand Sanitizer</a:t>
            </a:r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weZiY</a:t>
            </a:r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</a:rPr>
              <a:t> t</a:t>
            </a:r>
            <a:endParaRPr lang="en-US" sz="2800" b="1" dirty="0" smtClean="0">
              <a:solidFill>
                <a:srgbClr val="FFFF00"/>
              </a:solidFill>
              <a:latin typeface="SutonnyCMJ" pitchFamily="2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34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34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GQvov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wewmGmAvBAvi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jv¨e‡iUixR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-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PÆMÖvg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wewmGmAvBAvi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jv¨e‡iUixR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-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ivRkvnx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,</a:t>
            </a:r>
          </a:p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    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AvBGgGgAvi-RqcyinvU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 I 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mvfvi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m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’ 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Pvgov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M‡elYv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Bbw÷wUDU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n‡Z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mvaviY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gvbyl‡K</a:t>
            </a:r>
            <a:endParaRPr lang="en-US" sz="36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     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n¨vÛ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m¨vwbUvBRvi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e¨envi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Ki‡Y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D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Øy×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KiY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Ges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mn‡hvMxZvi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j‡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¶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¨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webvg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~‡j¨ 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n¨vÛ</a:t>
            </a:r>
            <a:endParaRPr lang="en-US" sz="3600" b="1" dirty="0" smtClean="0">
              <a:solidFill>
                <a:schemeClr val="bg1"/>
              </a:solidFill>
              <a:latin typeface="SutonnyCMJ"/>
            </a:endParaRPr>
          </a:p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     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m¨vwbUvBRvi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weZiY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Kiv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n‡q‡Q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|</a:t>
            </a:r>
            <a:endParaRPr lang="en-US" sz="36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endParaRPr lang="en-US" sz="34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/>
            <a:endParaRPr lang="en-US" sz="14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/>
            <a:endParaRPr lang="en-US" sz="36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/>
            <a:r>
              <a:rPr lang="en-US" sz="3600" dirty="0" smtClean="0">
                <a:solidFill>
                  <a:schemeClr val="bg1"/>
                </a:solidFill>
                <a:latin typeface="SutonnyCMJ" pitchFamily="2" charset="0"/>
              </a:rPr>
              <a:t>  </a:t>
            </a:r>
            <a:endParaRPr lang="en-US" sz="3600" dirty="0">
              <a:latin typeface="SutonnyCMJ" pitchFamily="2" charset="0"/>
            </a:endParaRPr>
          </a:p>
        </p:txBody>
      </p:sp>
      <p:pic>
        <p:nvPicPr>
          <p:cNvPr id="6" name="Picture 5" descr="hand-sanitizer-bcsir-260320-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0"/>
            <a:ext cx="11049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6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/>
            <a:r>
              <a:rPr lang="en-US" sz="3600" dirty="0" smtClean="0">
                <a:solidFill>
                  <a:schemeClr val="bg1"/>
                </a:solidFill>
                <a:latin typeface="SutonnyCMJ" pitchFamily="2" charset="0"/>
              </a:rPr>
              <a:t>  </a:t>
            </a:r>
            <a:endParaRPr lang="en-US" sz="3600" dirty="0">
              <a:latin typeface="SutonnyC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533400"/>
            <a:ext cx="8382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en-US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/>
            <a:endParaRPr lang="en-US" sz="36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4000" b="1" dirty="0" smtClean="0">
                <a:solidFill>
                  <a:schemeClr val="bg1"/>
                </a:solidFill>
                <a:latin typeface="SutonnyCMJ" pitchFamily="2" charset="0"/>
              </a:rPr>
              <a:t> ¯^</a:t>
            </a:r>
            <a:r>
              <a:rPr lang="en-US" sz="4000" b="1" dirty="0" err="1" smtClean="0">
                <a:solidFill>
                  <a:schemeClr val="bg1"/>
                </a:solidFill>
                <a:latin typeface="SutonnyCMJ" pitchFamily="2" charset="0"/>
              </a:rPr>
              <a:t>vaxbZvi</a:t>
            </a:r>
            <a:r>
              <a:rPr lang="en-US" sz="40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CMJ" pitchFamily="2" charset="0"/>
              </a:rPr>
              <a:t>gnvb</a:t>
            </a:r>
            <a:r>
              <a:rPr lang="en-US" sz="4000" b="1" dirty="0" smtClean="0">
                <a:solidFill>
                  <a:schemeClr val="bg1"/>
                </a:solidFill>
                <a:latin typeface="SutonnyCMJ" pitchFamily="2" charset="0"/>
              </a:rPr>
              <a:t> ¯’</a:t>
            </a:r>
            <a:r>
              <a:rPr lang="en-US" sz="4000" b="1" dirty="0" err="1" smtClean="0">
                <a:solidFill>
                  <a:schemeClr val="bg1"/>
                </a:solidFill>
                <a:latin typeface="SutonnyCMJ" pitchFamily="2" charset="0"/>
              </a:rPr>
              <a:t>cwZ</a:t>
            </a:r>
            <a:r>
              <a:rPr lang="en-US" sz="40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CMJ" pitchFamily="2" charset="0"/>
              </a:rPr>
              <a:t>RvwZi</a:t>
            </a:r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CMJ" pitchFamily="2" charset="0"/>
              </a:rPr>
              <a:t>wcZv</a:t>
            </a:r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</a:rPr>
              <a:t> e½eÜz †</a:t>
            </a:r>
            <a:r>
              <a:rPr lang="en-US" sz="4000" b="1" dirty="0" err="1" smtClean="0">
                <a:solidFill>
                  <a:srgbClr val="FFFF00"/>
                </a:solidFill>
                <a:latin typeface="SutonnyCMJ" pitchFamily="2" charset="0"/>
              </a:rPr>
              <a:t>kL</a:t>
            </a:r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CMJ" pitchFamily="2" charset="0"/>
              </a:rPr>
              <a:t>gywReyi</a:t>
            </a:r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CMJ" pitchFamily="2" charset="0"/>
              </a:rPr>
              <a:t>ingv‡bi</a:t>
            </a:r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SutonnyCMJ" pitchFamily="2" charset="0"/>
              </a:rPr>
              <a:t>46 </a:t>
            </a:r>
            <a:r>
              <a:rPr lang="en-US" sz="4000" b="1" dirty="0" err="1" smtClean="0">
                <a:solidFill>
                  <a:schemeClr val="bg1"/>
                </a:solidFill>
                <a:latin typeface="SutonnyCMJ" pitchFamily="2" charset="0"/>
              </a:rPr>
              <a:t>Zg</a:t>
            </a:r>
            <a:r>
              <a:rPr lang="en-US" sz="40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CMJ" pitchFamily="2" charset="0"/>
              </a:rPr>
              <a:t>kvnv`vZ</a:t>
            </a:r>
            <a:r>
              <a:rPr lang="en-US" sz="40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CMJ" pitchFamily="2" charset="0"/>
              </a:rPr>
              <a:t>evwl©Kx‡Z</a:t>
            </a:r>
            <a:r>
              <a:rPr lang="en-US" sz="4000" b="1" dirty="0" smtClean="0">
                <a:solidFill>
                  <a:schemeClr val="bg1"/>
                </a:solidFill>
                <a:latin typeface="SutonnyCMJ" pitchFamily="2" charset="0"/>
              </a:rPr>
              <a:t> †</a:t>
            </a:r>
            <a:r>
              <a:rPr lang="en-US" sz="4000" b="1" dirty="0" err="1" smtClean="0">
                <a:solidFill>
                  <a:schemeClr val="bg1"/>
                </a:solidFill>
                <a:latin typeface="SutonnyCMJ" pitchFamily="2" charset="0"/>
              </a:rPr>
              <a:t>kvK</a:t>
            </a:r>
            <a:r>
              <a:rPr lang="en-US" sz="40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CMJ" pitchFamily="2" charset="0"/>
              </a:rPr>
              <a:t>w`em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CMJ" pitchFamily="2" charset="0"/>
              </a:rPr>
              <a:t>cvj‡bi</a:t>
            </a:r>
            <a:r>
              <a:rPr lang="en-US" sz="40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CMJ" pitchFamily="2" charset="0"/>
              </a:rPr>
              <a:t>Kg©m~Pxi</a:t>
            </a:r>
            <a:r>
              <a:rPr lang="en-US" sz="4000" b="1" dirty="0" smtClean="0">
                <a:solidFill>
                  <a:schemeClr val="bg1"/>
                </a:solidFill>
                <a:latin typeface="SutonnyCMJ" pitchFamily="2" charset="0"/>
              </a:rPr>
              <a:t> Ask </a:t>
            </a:r>
            <a:r>
              <a:rPr lang="en-US" sz="4000" b="1" dirty="0" err="1" smtClean="0">
                <a:solidFill>
                  <a:schemeClr val="bg1"/>
                </a:solidFill>
                <a:latin typeface="SutonnyCMJ" pitchFamily="2" charset="0"/>
              </a:rPr>
              <a:t>wn‡m‡e</a:t>
            </a:r>
            <a:r>
              <a:rPr lang="en-US" sz="40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CMJ" pitchFamily="2" charset="0"/>
              </a:rPr>
              <a:t>K‡ivbvq</a:t>
            </a:r>
            <a:r>
              <a:rPr lang="en-US" sz="4000" b="1" dirty="0" smtClean="0">
                <a:solidFill>
                  <a:schemeClr val="bg1"/>
                </a:solidFill>
                <a:latin typeface="SutonnyCMJ" pitchFamily="2" charset="0"/>
              </a:rPr>
              <a:t>   </a:t>
            </a:r>
            <a:r>
              <a:rPr lang="en-US" sz="4000" b="1" dirty="0" smtClean="0">
                <a:solidFill>
                  <a:schemeClr val="bg1"/>
                </a:solidFill>
                <a:latin typeface="SutonnyCMJ"/>
              </a:rPr>
              <a:t>¶</a:t>
            </a:r>
            <a:r>
              <a:rPr lang="en-US" sz="4000" b="1" dirty="0" err="1" smtClean="0">
                <a:solidFill>
                  <a:schemeClr val="bg1"/>
                </a:solidFill>
                <a:latin typeface="SutonnyCMJ" pitchFamily="2" charset="0"/>
              </a:rPr>
              <a:t>wZMÖ</a:t>
            </a:r>
            <a:r>
              <a:rPr lang="bn-IN" sz="40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স্ত</a:t>
            </a:r>
            <a:r>
              <a:rPr lang="en-US" sz="4000" b="1" dirty="0" smtClean="0">
                <a:solidFill>
                  <a:schemeClr val="bg1"/>
                </a:solidFill>
                <a:latin typeface="SutonnyCMJ" pitchFamily="2" charset="0"/>
              </a:rPr>
              <a:t>‡`</a:t>
            </a:r>
            <a:r>
              <a:rPr lang="en-US" sz="4000" b="1" dirty="0" err="1" smtClean="0">
                <a:solidFill>
                  <a:schemeClr val="bg1"/>
                </a:solidFill>
                <a:latin typeface="SutonnyCMJ" pitchFamily="2" charset="0"/>
              </a:rPr>
              <a:t>i</a:t>
            </a:r>
            <a:r>
              <a:rPr lang="en-US" sz="40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CMJ"/>
              </a:rPr>
              <a:t>g‡a</a:t>
            </a:r>
            <a:r>
              <a:rPr lang="en-US" sz="4000" b="1" dirty="0" smtClean="0">
                <a:solidFill>
                  <a:schemeClr val="bg1"/>
                </a:solidFill>
                <a:latin typeface="SutonnyCMJ"/>
              </a:rPr>
              <a:t>¨ </a:t>
            </a:r>
            <a:r>
              <a:rPr lang="en-US" sz="4000" b="1" dirty="0" err="1" smtClean="0">
                <a:solidFill>
                  <a:schemeClr val="bg1"/>
                </a:solidFill>
                <a:latin typeface="SutonnyCMJ"/>
              </a:rPr>
              <a:t>Avw</a:t>
            </a:r>
            <a:r>
              <a:rPr lang="en-US" sz="4000" b="1" dirty="0" smtClean="0">
                <a:solidFill>
                  <a:schemeClr val="bg1"/>
                </a:solidFill>
                <a:latin typeface="SutonnyCMJ"/>
              </a:rPr>
              <a:t>_©K </a:t>
            </a:r>
            <a:r>
              <a:rPr lang="en-US" sz="4000" b="1" dirty="0" err="1" smtClean="0">
                <a:solidFill>
                  <a:schemeClr val="bg1"/>
                </a:solidFill>
                <a:latin typeface="SutonnyCMJ"/>
              </a:rPr>
              <a:t>mnvqZv</a:t>
            </a:r>
            <a:r>
              <a:rPr lang="en-US" sz="40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CMJ"/>
              </a:rPr>
              <a:t>cÖ`vb</a:t>
            </a:r>
            <a:r>
              <a:rPr lang="en-US" sz="40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CMJ"/>
              </a:rPr>
              <a:t>Kiv</a:t>
            </a:r>
            <a:r>
              <a:rPr lang="en-US" sz="40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CMJ"/>
              </a:rPr>
              <a:t>n‡q‡Q</a:t>
            </a:r>
            <a:r>
              <a:rPr lang="en-US" sz="4000" b="1" dirty="0" smtClean="0">
                <a:solidFill>
                  <a:schemeClr val="bg1"/>
                </a:solidFill>
                <a:latin typeface="SutonnyCMJ"/>
              </a:rPr>
              <a:t>| GB </a:t>
            </a:r>
            <a:r>
              <a:rPr lang="en-US" sz="4000" b="1" dirty="0" err="1" smtClean="0">
                <a:solidFill>
                  <a:schemeClr val="bg1"/>
                </a:solidFill>
                <a:latin typeface="SutonnyCMJ"/>
              </a:rPr>
              <a:t>Kg©m~Pxi</a:t>
            </a:r>
            <a:r>
              <a:rPr lang="en-US" sz="40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CMJ"/>
              </a:rPr>
              <a:t>D‡Øvab</a:t>
            </a:r>
            <a:r>
              <a:rPr lang="en-US" sz="40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CMJ"/>
              </a:rPr>
              <a:t>K‡ib</a:t>
            </a:r>
            <a:r>
              <a:rPr lang="en-US" sz="40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CMJ"/>
              </a:rPr>
              <a:t>cwil</a:t>
            </a:r>
            <a:r>
              <a:rPr lang="en-US" sz="4000" b="1" dirty="0" smtClean="0">
                <a:solidFill>
                  <a:schemeClr val="bg1"/>
                </a:solidFill>
                <a:latin typeface="SutonnyCMJ"/>
              </a:rPr>
              <a:t>‡`</a:t>
            </a:r>
            <a:r>
              <a:rPr lang="en-US" sz="4000" b="1" dirty="0" err="1" smtClean="0">
                <a:solidFill>
                  <a:schemeClr val="bg1"/>
                </a:solidFill>
                <a:latin typeface="SutonnyCMJ"/>
              </a:rPr>
              <a:t>i</a:t>
            </a:r>
            <a:r>
              <a:rPr lang="en-US" sz="40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CMJ"/>
              </a:rPr>
              <a:t>gvbbxq</a:t>
            </a:r>
            <a:r>
              <a:rPr lang="en-US" sz="4000" b="1" dirty="0" smtClean="0">
                <a:solidFill>
                  <a:schemeClr val="bg1"/>
                </a:solidFill>
                <a:latin typeface="SutonnyCMJ"/>
              </a:rPr>
              <a:t> †</a:t>
            </a:r>
            <a:r>
              <a:rPr lang="en-US" sz="4000" b="1" dirty="0" err="1" smtClean="0">
                <a:solidFill>
                  <a:schemeClr val="bg1"/>
                </a:solidFill>
                <a:latin typeface="SutonnyCMJ"/>
              </a:rPr>
              <a:t>Pqvig¨vb</a:t>
            </a:r>
            <a:r>
              <a:rPr lang="en-US" sz="4000" b="1" dirty="0" smtClean="0">
                <a:solidFill>
                  <a:schemeClr val="bg1"/>
                </a:solidFill>
                <a:latin typeface="SutonnyCMJ"/>
              </a:rPr>
              <a:t>  </a:t>
            </a:r>
            <a:r>
              <a:rPr lang="en-US" sz="4000" b="1" dirty="0" err="1" smtClean="0">
                <a:solidFill>
                  <a:schemeClr val="bg1"/>
                </a:solidFill>
                <a:latin typeface="SutonnyCMJ"/>
              </a:rPr>
              <a:t>cÖ‡dmi</a:t>
            </a:r>
            <a:r>
              <a:rPr lang="en-US" sz="4000" b="1" dirty="0" smtClean="0">
                <a:solidFill>
                  <a:schemeClr val="bg1"/>
                </a:solidFill>
                <a:latin typeface="SutonnyCMJ"/>
              </a:rPr>
              <a:t>  W. †</a:t>
            </a:r>
            <a:r>
              <a:rPr lang="en-US" sz="4000" b="1" dirty="0" err="1" smtClean="0">
                <a:solidFill>
                  <a:schemeClr val="bg1"/>
                </a:solidFill>
                <a:latin typeface="SutonnyCMJ"/>
              </a:rPr>
              <a:t>gvt</a:t>
            </a:r>
            <a:r>
              <a:rPr lang="en-US" sz="40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CMJ"/>
              </a:rPr>
              <a:t>AvdZve</a:t>
            </a:r>
            <a:r>
              <a:rPr lang="en-US" sz="40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CMJ"/>
              </a:rPr>
              <a:t>Avjx</a:t>
            </a:r>
            <a:r>
              <a:rPr lang="en-US" sz="4000" b="1" dirty="0" smtClean="0">
                <a:solidFill>
                  <a:schemeClr val="bg1"/>
                </a:solidFill>
                <a:latin typeface="SutonnyCMJ"/>
              </a:rPr>
              <a:t> †</a:t>
            </a:r>
            <a:r>
              <a:rPr lang="en-US" sz="4000" b="1" dirty="0" err="1" smtClean="0">
                <a:solidFill>
                  <a:schemeClr val="bg1"/>
                </a:solidFill>
                <a:latin typeface="SutonnyCMJ"/>
              </a:rPr>
              <a:t>kL</a:t>
            </a:r>
            <a:r>
              <a:rPr lang="en-US" sz="4000" b="1" dirty="0" smtClean="0">
                <a:solidFill>
                  <a:schemeClr val="bg1"/>
                </a:solidFill>
                <a:latin typeface="SutonnyCMJ"/>
              </a:rPr>
              <a:t>|</a:t>
            </a:r>
            <a:endParaRPr lang="en-US" sz="4000" b="1" dirty="0" smtClean="0">
              <a:solidFill>
                <a:schemeClr val="bg1"/>
              </a:solidFill>
              <a:latin typeface="SutonnyC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04800"/>
            <a:ext cx="73548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‡</a:t>
            </a:r>
            <a:r>
              <a:rPr lang="en-US" sz="4000" b="1" dirty="0" err="1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KvwfW</a:t>
            </a:r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 19 †</a:t>
            </a:r>
            <a:r>
              <a:rPr lang="en-US" sz="4000" b="1" dirty="0" err="1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ivM</a:t>
            </a:r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wel‡q</a:t>
            </a:r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wewmGmAvBAvi</a:t>
            </a:r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 †_‡K </a:t>
            </a:r>
            <a:r>
              <a:rPr lang="en-US" sz="4000" b="1" dirty="0" err="1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cÖ`Ë</a:t>
            </a:r>
            <a:r>
              <a:rPr lang="en-US" sz="4000" b="1" dirty="0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Ab</a:t>
            </a:r>
            <a:r>
              <a:rPr lang="en-US" sz="4000" b="1" dirty="0" err="1" smtClean="0">
                <a:solidFill>
                  <a:srgbClr val="FFFF00"/>
                </a:solidFill>
                <a:latin typeface="SutonnyCMJ"/>
              </a:rPr>
              <a:t>¨vb</a:t>
            </a:r>
            <a:r>
              <a:rPr lang="en-US" sz="4000" b="1" dirty="0" smtClean="0">
                <a:solidFill>
                  <a:srgbClr val="FFFF00"/>
                </a:solidFill>
                <a:latin typeface="SutonnyCMJ"/>
              </a:rPr>
              <a:t>¨ </a:t>
            </a:r>
            <a:r>
              <a:rPr lang="en-US" sz="4000" b="1" dirty="0" err="1" smtClean="0">
                <a:solidFill>
                  <a:srgbClr val="FFFF00"/>
                </a:solidFill>
                <a:latin typeface="SutonnyCMJ"/>
              </a:rPr>
              <a:t>mnvqZv</a:t>
            </a:r>
            <a:r>
              <a:rPr lang="en-US" sz="4000" b="1" dirty="0" smtClean="0">
                <a:solidFill>
                  <a:srgbClr val="FFFF00"/>
                </a:solidFill>
                <a:latin typeface="SutonnyCMJ"/>
              </a:rPr>
              <a:t> </a:t>
            </a:r>
            <a:endParaRPr lang="en-US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6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/>
            <a:r>
              <a:rPr lang="en-US" sz="3600" dirty="0" smtClean="0">
                <a:solidFill>
                  <a:schemeClr val="bg1"/>
                </a:solidFill>
                <a:latin typeface="SutonnyCMJ" pitchFamily="2" charset="0"/>
              </a:rPr>
              <a:t>  </a:t>
            </a:r>
            <a:endParaRPr lang="en-US" sz="3600" dirty="0">
              <a:latin typeface="SutonnyC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533400"/>
            <a:ext cx="838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en-US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3600" b="1" dirty="0" smtClean="0">
              <a:solidFill>
                <a:schemeClr val="bg1"/>
              </a:solidFill>
              <a:latin typeface="SutonnyCMJ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Awdm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cÖwk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¶Y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†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Kv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©‡m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K‡ivbv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†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ivM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cÖwZ‡iv‡a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KiYxq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m¤ú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©‡K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cÖwk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¶Y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†`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qv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n‡”Q| 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GQvov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2020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mv‡j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mKj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¯—‡ii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K©gK©Zv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K©gPvix‡`i‡K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K‡ivbv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‡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ivM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wK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Ges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Gi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cÖwZ‡iv‡a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KiYxq</a:t>
            </a:r>
            <a:r>
              <a:rPr lang="en-US" sz="3600" b="1" dirty="0" smtClean="0">
                <a:solidFill>
                  <a:schemeClr val="bg1"/>
                </a:solidFill>
                <a:latin typeface="SutonnyCMJ" pitchFamily="2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m¤ú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©‡K </a:t>
            </a:r>
            <a:r>
              <a:rPr lang="en-US" sz="3600" b="1" dirty="0" err="1" smtClean="0">
                <a:solidFill>
                  <a:schemeClr val="bg1"/>
                </a:solidFill>
                <a:latin typeface="SutonnyCMJ" pitchFamily="2" charset="0"/>
              </a:rPr>
              <a:t>cÖwk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¶Y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†`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qv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nq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|</a:t>
            </a:r>
          </a:p>
          <a:p>
            <a:pPr algn="just">
              <a:buFont typeface="Wingdings" pitchFamily="2" charset="2"/>
              <a:buChar char="Ø"/>
            </a:pPr>
            <a:endParaRPr lang="en-US" sz="3600" b="1" dirty="0" smtClean="0">
              <a:solidFill>
                <a:schemeClr val="bg1"/>
              </a:solidFill>
              <a:latin typeface="SutonnyCMJ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wewfbœ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miKvwi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†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emiKvwi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cÖwZôv‡b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cÖ¯‘ZK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…Z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Ges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Avg`vwbK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…Z 200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wUi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I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AwaK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n¨vÛ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m¨vwbUvBRvi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/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wWRBb‡dK‡U›U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Gi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Kvh©KvixZv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, ¸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bMZgvb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Ges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ivlvqwbK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we‡k­lb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Kiv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CMJ"/>
              </a:rPr>
              <a:t>n‡q‡Q</a:t>
            </a:r>
            <a:r>
              <a:rPr lang="en-US" sz="3600" b="1" dirty="0" smtClean="0">
                <a:solidFill>
                  <a:schemeClr val="bg1"/>
                </a:solidFill>
                <a:latin typeface="SutonnyCMJ"/>
              </a:rPr>
              <a:t>|</a:t>
            </a:r>
            <a:endParaRPr lang="en-US" sz="3600" b="1" dirty="0" smtClean="0">
              <a:solidFill>
                <a:schemeClr val="bg1"/>
              </a:solidFill>
              <a:latin typeface="SutonnyC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04800"/>
            <a:ext cx="6635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‡</a:t>
            </a:r>
            <a:r>
              <a:rPr lang="en-US" sz="3600" b="1" dirty="0" err="1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KvwfW</a:t>
            </a:r>
            <a:r>
              <a:rPr lang="en-US" sz="3600" b="1" dirty="0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 19 †</a:t>
            </a:r>
            <a:r>
              <a:rPr lang="en-US" sz="3600" b="1" dirty="0" err="1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ivM</a:t>
            </a:r>
            <a:r>
              <a:rPr lang="en-US" sz="3600" b="1" dirty="0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wel‡q</a:t>
            </a:r>
            <a:r>
              <a:rPr lang="en-US" sz="3600" b="1" dirty="0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wewmGmAvBAvi</a:t>
            </a:r>
            <a:r>
              <a:rPr lang="en-US" sz="3600" b="1" dirty="0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 †_‡K </a:t>
            </a:r>
            <a:r>
              <a:rPr lang="en-US" sz="3600" b="1" dirty="0" err="1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cÖ`Ë</a:t>
            </a:r>
            <a:r>
              <a:rPr lang="en-US" sz="3600" b="1" dirty="0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utonnyCMJ" pitchFamily="2" charset="0"/>
                <a:cs typeface="Times New Roman" pitchFamily="18" charset="0"/>
              </a:rPr>
              <a:t>Ab</a:t>
            </a:r>
            <a:r>
              <a:rPr lang="en-US" sz="3600" b="1" dirty="0" err="1" smtClean="0">
                <a:solidFill>
                  <a:srgbClr val="FFFF00"/>
                </a:solidFill>
                <a:latin typeface="SutonnyCMJ"/>
              </a:rPr>
              <a:t>¨vb</a:t>
            </a:r>
            <a:r>
              <a:rPr lang="en-US" sz="3600" b="1" dirty="0" smtClean="0">
                <a:solidFill>
                  <a:srgbClr val="FFFF00"/>
                </a:solidFill>
                <a:latin typeface="SutonnyCMJ"/>
              </a:rPr>
              <a:t>¨ </a:t>
            </a:r>
            <a:r>
              <a:rPr lang="en-US" sz="3600" b="1" dirty="0" err="1" smtClean="0">
                <a:solidFill>
                  <a:srgbClr val="FFFF00"/>
                </a:solidFill>
                <a:latin typeface="SutonnyCMJ"/>
              </a:rPr>
              <a:t>Kvh</a:t>
            </a:r>
            <a:r>
              <a:rPr lang="en-US" sz="3600" b="1" dirty="0" smtClean="0">
                <a:solidFill>
                  <a:srgbClr val="FFFF00"/>
                </a:solidFill>
                <a:latin typeface="SutonnyCMJ"/>
              </a:rPr>
              <a:t>©µg 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8600"/>
            <a:ext cx="441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  <a:cs typeface="Aharoni" pitchFamily="2" charset="-79"/>
              </a:rPr>
              <a:t>Management</a:t>
            </a:r>
            <a:endParaRPr lang="en-US" sz="4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181600"/>
          </a:xfrm>
        </p:spPr>
        <p:txBody>
          <a:bodyPr>
            <a:noAutofit/>
          </a:bodyPr>
          <a:lstStyle/>
          <a:p>
            <a:pPr algn="just"/>
            <a:r>
              <a:rPr lang="en-US" sz="4200" b="1" dirty="0" smtClean="0">
                <a:solidFill>
                  <a:schemeClr val="bg1"/>
                </a:solidFill>
                <a:cs typeface="Nikosh" pitchFamily="2" charset="0"/>
              </a:rPr>
              <a:t>At individual level / </a:t>
            </a:r>
            <a:r>
              <a:rPr lang="en-US" sz="42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ব্যক্তিগত</a:t>
            </a:r>
            <a:r>
              <a:rPr lang="en-US" sz="42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পর্যায়</a:t>
            </a:r>
            <a:r>
              <a:rPr lang="en-US" sz="42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just"/>
            <a:r>
              <a:rPr lang="en-US" sz="4200" b="1" dirty="0" smtClean="0">
                <a:solidFill>
                  <a:schemeClr val="bg1"/>
                </a:solidFill>
                <a:cs typeface="Nikosh" pitchFamily="2" charset="0"/>
              </a:rPr>
              <a:t>At family level / </a:t>
            </a:r>
            <a:r>
              <a:rPr lang="en-US" sz="4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পারিবারিক</a:t>
            </a:r>
            <a:r>
              <a:rPr lang="en-US" sz="42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পর্যায়</a:t>
            </a:r>
            <a:endParaRPr lang="en-US" sz="4200" dirty="0" smtClean="0">
              <a:solidFill>
                <a:schemeClr val="bg1"/>
              </a:solidFill>
              <a:latin typeface="SutonnyCMJ" pitchFamily="2" charset="0"/>
              <a:cs typeface="NorsundaMJ" pitchFamily="2" charset="0"/>
            </a:endParaRPr>
          </a:p>
          <a:p>
            <a:pPr algn="just"/>
            <a:r>
              <a:rPr lang="en-US" sz="4200" b="1" dirty="0" smtClean="0">
                <a:solidFill>
                  <a:schemeClr val="bg1"/>
                </a:solidFill>
                <a:cs typeface="Nikosh" pitchFamily="2" charset="0"/>
              </a:rPr>
              <a:t>At office / </a:t>
            </a:r>
            <a:r>
              <a:rPr lang="en-US" sz="4200" dirty="0" err="1" smtClean="0">
                <a:solidFill>
                  <a:schemeClr val="bg1"/>
                </a:solidFill>
                <a:latin typeface="SutonnyCMJ" pitchFamily="2" charset="0"/>
                <a:cs typeface="NorsundaMJ" pitchFamily="2" charset="0"/>
              </a:rPr>
              <a:t>কর্মক্ষেত্রে</a:t>
            </a:r>
            <a:endParaRPr lang="en-US" sz="42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4200" b="1" dirty="0" smtClean="0">
                <a:solidFill>
                  <a:schemeClr val="bg1"/>
                </a:solidFill>
                <a:cs typeface="Nikosh" pitchFamily="2" charset="0"/>
              </a:rPr>
              <a:t>At social level /</a:t>
            </a:r>
            <a:r>
              <a:rPr lang="en-US" sz="4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4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পর্যায়</a:t>
            </a:r>
            <a:endParaRPr lang="en-US" sz="42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4724400" cy="868362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ব্যক্তিগত</a:t>
            </a:r>
            <a:endParaRPr lang="en-US" sz="9600" u="sng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800" dirty="0" smtClean="0">
                <a:solidFill>
                  <a:schemeClr val="bg1"/>
                </a:solidFill>
              </a:rPr>
              <a:t>Preventive </a:t>
            </a:r>
          </a:p>
          <a:p>
            <a:r>
              <a:rPr lang="en-US" sz="8800" dirty="0" smtClean="0">
                <a:solidFill>
                  <a:schemeClr val="bg1"/>
                </a:solidFill>
              </a:rPr>
              <a:t>Curative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70000" t="-31000" r="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206514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Preventive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70538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Maintain social distance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Wear mask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Maintain personal hygiene:</a:t>
            </a:r>
          </a:p>
          <a:p>
            <a:pPr marL="342900" indent="-342900"/>
            <a:r>
              <a:rPr lang="en-US" sz="2800" b="1" dirty="0" smtClean="0">
                <a:solidFill>
                  <a:srgbClr val="FF0000"/>
                </a:solidFill>
              </a:rPr>
              <a:t>			. Take daily bath</a:t>
            </a:r>
          </a:p>
          <a:p>
            <a:pPr marL="342900" indent="-342900"/>
            <a:r>
              <a:rPr lang="en-US" sz="2800" b="1" dirty="0" smtClean="0">
                <a:solidFill>
                  <a:srgbClr val="FF0000"/>
                </a:solidFill>
              </a:rPr>
              <a:t>			. Cloth cleanness</a:t>
            </a:r>
          </a:p>
          <a:p>
            <a:pPr marL="342900" indent="-342900"/>
            <a:r>
              <a:rPr lang="en-US" sz="2800" b="1" dirty="0" smtClean="0">
                <a:solidFill>
                  <a:srgbClr val="FF0000"/>
                </a:solidFill>
              </a:rPr>
              <a:t>			. Hand wash- Regularly and thoroughly clean your  hands with an alcohol-based hand rub or wash them with soap water .</a:t>
            </a:r>
          </a:p>
          <a:p>
            <a:pPr marL="342900" indent="-342900"/>
            <a:r>
              <a:rPr lang="en-US" sz="2800" b="1" dirty="0" smtClean="0">
                <a:solidFill>
                  <a:srgbClr val="FF0000"/>
                </a:solidFill>
              </a:rPr>
              <a:t>4. Hands touch many surfaces  and can pick up viruses so avoid touching your eyes, nose and mouth.</a:t>
            </a:r>
          </a:p>
          <a:p>
            <a:pPr marL="342900" indent="-342900"/>
            <a:r>
              <a:rPr lang="en-US" sz="2800" b="1" dirty="0" smtClean="0">
                <a:solidFill>
                  <a:srgbClr val="FF0000"/>
                </a:solidFill>
              </a:rPr>
              <a:t>5. Cover your mouth and nose with your bent elbow or tissue when you cough  or sneeze.	</a:t>
            </a:r>
          </a:p>
          <a:p>
            <a:pPr marL="342900" indent="-342900"/>
            <a:r>
              <a:rPr lang="en-US" sz="2800" b="1" dirty="0" smtClean="0">
                <a:solidFill>
                  <a:srgbClr val="00B050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	</a:t>
            </a: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				</a:t>
            </a: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457200"/>
            <a:ext cx="8991600" cy="644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smtClean="0">
                <a:solidFill>
                  <a:srgbClr val="C00000"/>
                </a:solidFill>
              </a:rPr>
              <a:t> 6. Clean and disinfect surfaces frequently especially those which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smtClean="0">
                <a:solidFill>
                  <a:srgbClr val="C00000"/>
                </a:solidFill>
              </a:rPr>
              <a:t>      are regularly touched such as door handles, phone screens.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smtClean="0">
                <a:solidFill>
                  <a:srgbClr val="C00000"/>
                </a:solidFill>
              </a:rPr>
              <a:t> 7. Maintain good nutrition: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b="1" dirty="0" smtClean="0">
                <a:solidFill>
                  <a:srgbClr val="C00000"/>
                </a:solidFill>
              </a:rPr>
              <a:t> High protein diet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b="1" dirty="0" smtClean="0">
                <a:solidFill>
                  <a:srgbClr val="C00000"/>
                </a:solidFill>
              </a:rPr>
              <a:t>Vitamin-C, </a:t>
            </a:r>
            <a:r>
              <a:rPr lang="en-US" sz="2500" b="1" dirty="0" err="1" smtClean="0">
                <a:solidFill>
                  <a:srgbClr val="C00000"/>
                </a:solidFill>
              </a:rPr>
              <a:t>Vit</a:t>
            </a:r>
            <a:r>
              <a:rPr lang="en-US" sz="2500" b="1" dirty="0" smtClean="0">
                <a:solidFill>
                  <a:srgbClr val="C00000"/>
                </a:solidFill>
              </a:rPr>
              <a:t>-D, </a:t>
            </a:r>
            <a:r>
              <a:rPr lang="en-US" sz="2500" b="1" dirty="0" err="1" smtClean="0">
                <a:solidFill>
                  <a:srgbClr val="C00000"/>
                </a:solidFill>
              </a:rPr>
              <a:t>Vit</a:t>
            </a:r>
            <a:r>
              <a:rPr lang="en-US" sz="2500" b="1" dirty="0" smtClean="0">
                <a:solidFill>
                  <a:srgbClr val="C00000"/>
                </a:solidFill>
              </a:rPr>
              <a:t>-B-Complex, Zinc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smtClean="0">
                <a:solidFill>
                  <a:srgbClr val="C00000"/>
                </a:solidFill>
              </a:rPr>
              <a:t>8. Control other </a:t>
            </a:r>
            <a:r>
              <a:rPr lang="en-US" sz="2500" b="1" dirty="0" err="1" smtClean="0">
                <a:solidFill>
                  <a:srgbClr val="C00000"/>
                </a:solidFill>
              </a:rPr>
              <a:t>comorbid</a:t>
            </a:r>
            <a:r>
              <a:rPr lang="en-US" sz="2500" b="1" dirty="0" smtClean="0">
                <a:solidFill>
                  <a:srgbClr val="C00000"/>
                </a:solidFill>
              </a:rPr>
              <a:t> disease 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smtClean="0">
                <a:solidFill>
                  <a:srgbClr val="C00000"/>
                </a:solidFill>
              </a:rPr>
              <a:t>9. Avoid smoking, alcohol 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smtClean="0">
                <a:solidFill>
                  <a:srgbClr val="C00000"/>
                </a:solidFill>
              </a:rPr>
              <a:t>10. Daily exercise- 	. Physical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smtClean="0">
                <a:solidFill>
                  <a:srgbClr val="C00000"/>
                </a:solidFill>
              </a:rPr>
              <a:t>			. Breathing 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smtClean="0">
                <a:solidFill>
                  <a:srgbClr val="C00000"/>
                </a:solidFill>
              </a:rPr>
              <a:t>11. Avoid 3Cs- Crowded area. Close contact, spaces that are Closed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smtClean="0">
                <a:solidFill>
                  <a:srgbClr val="C00000"/>
                </a:solidFill>
              </a:rPr>
              <a:t>12. Vaccination </a:t>
            </a:r>
            <a:r>
              <a:rPr lang="en-US" sz="2500" b="1" smtClean="0">
                <a:solidFill>
                  <a:srgbClr val="C00000"/>
                </a:solidFill>
              </a:rPr>
              <a:t>against corona and </a:t>
            </a:r>
            <a:r>
              <a:rPr lang="en-US" sz="2500" b="1" dirty="0" smtClean="0">
                <a:solidFill>
                  <a:srgbClr val="C00000"/>
                </a:solidFill>
              </a:rPr>
              <a:t>pneumonia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0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Preventive</a:t>
            </a:r>
            <a:endParaRPr lang="en-US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4800600" cy="6858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Arial Black" pitchFamily="34" charset="0"/>
              </a:rPr>
              <a:t>Curative</a:t>
            </a:r>
            <a:endParaRPr lang="en-US" sz="5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086600" cy="3810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Case identification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Isolation/Quarantine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Treatment at home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Decision for hospitalization</a:t>
            </a:r>
          </a:p>
          <a:p>
            <a:pPr marL="3143250" lvl="6" indent="-514350"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Identification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8839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400" b="1" dirty="0" smtClean="0">
                <a:solidFill>
                  <a:schemeClr val="bg1"/>
                </a:solidFill>
              </a:rPr>
              <a:t>  Symptoms + Sign + Test </a:t>
            </a:r>
          </a:p>
          <a:p>
            <a:pPr marL="514350" indent="-514350"/>
            <a:r>
              <a:rPr lang="en-US" sz="4400" b="1" dirty="0" smtClean="0">
                <a:solidFill>
                  <a:schemeClr val="bg1"/>
                </a:solidFill>
              </a:rPr>
              <a:t>      Please immediately inform your</a:t>
            </a:r>
          </a:p>
          <a:p>
            <a:pPr marL="514350" indent="-514350"/>
            <a:r>
              <a:rPr lang="en-US" sz="4400" b="1" dirty="0" smtClean="0">
                <a:solidFill>
                  <a:schemeClr val="bg1"/>
                </a:solidFill>
              </a:rPr>
              <a:t>      authority</a:t>
            </a:r>
          </a:p>
          <a:p>
            <a:pPr marL="514350" indent="-514350"/>
            <a:r>
              <a:rPr lang="en-US" sz="4400" b="1" dirty="0" smtClean="0">
                <a:solidFill>
                  <a:schemeClr val="bg1"/>
                </a:solidFill>
              </a:rPr>
              <a:t>2.</a:t>
            </a:r>
            <a:r>
              <a:rPr lang="en-US" sz="4400" b="1" smtClean="0">
                <a:solidFill>
                  <a:schemeClr val="bg1"/>
                </a:solidFill>
              </a:rPr>
              <a:t>	 Contact </a:t>
            </a:r>
            <a:r>
              <a:rPr lang="en-US" sz="4400" b="1" dirty="0" smtClean="0">
                <a:solidFill>
                  <a:schemeClr val="bg1"/>
                </a:solidFill>
              </a:rPr>
              <a:t>case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248400" y="1600200"/>
            <a:ext cx="1143000" cy="381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Isolation/Quarantine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Stay in a room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Maintain nutrition &amp; drink plenty of water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Maintain movement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Take medicine regularly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Don’t Panic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Stay calm</a:t>
            </a:r>
          </a:p>
          <a:p>
            <a:endParaRPr lang="en-US" sz="40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68580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Dr. </a:t>
            </a:r>
            <a:r>
              <a:rPr lang="en-US" sz="4000" b="1" dirty="0" err="1" smtClean="0">
                <a:solidFill>
                  <a:schemeClr val="bg1"/>
                </a:solidFill>
              </a:rPr>
              <a:t>Sharmin</a:t>
            </a:r>
            <a:r>
              <a:rPr lang="en-US" sz="4000" b="1" dirty="0" smtClean="0">
                <a:solidFill>
                  <a:schemeClr val="bg1"/>
                </a:solidFill>
              </a:rPr>
              <a:t> Ahmed</a:t>
            </a:r>
          </a:p>
          <a:p>
            <a:pPr algn="just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Public Health &amp; Family Medicine Specialist </a:t>
            </a:r>
          </a:p>
          <a:p>
            <a:pPr algn="just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Medical Consultant, BCSIR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Presented by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839200" cy="6172200"/>
          </a:xfrm>
        </p:spPr>
        <p:txBody>
          <a:bodyPr/>
          <a:lstStyle/>
          <a:p>
            <a:pPr marL="514350" indent="-51435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solidFill>
                  <a:srgbClr val="FFFF00"/>
                </a:solidFill>
              </a:rPr>
              <a:t>Decision for hospitalization : </a:t>
            </a:r>
          </a:p>
          <a:p>
            <a:pPr marL="3143250" lvl="6" indent="-514350"/>
            <a:r>
              <a:rPr lang="en-US" sz="3600" b="1" dirty="0" smtClean="0">
                <a:solidFill>
                  <a:schemeClr val="bg1"/>
                </a:solidFill>
              </a:rPr>
              <a:t>Breathing trouble </a:t>
            </a:r>
          </a:p>
          <a:p>
            <a:pPr marL="3143250" lvl="6" indent="-514350"/>
            <a:r>
              <a:rPr lang="en-US" sz="3600" b="1" dirty="0" smtClean="0">
                <a:solidFill>
                  <a:schemeClr val="bg1"/>
                </a:solidFill>
              </a:rPr>
              <a:t>SPO</a:t>
            </a:r>
            <a:r>
              <a:rPr lang="en-US" sz="36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</a:rPr>
              <a:t> &lt; 92</a:t>
            </a:r>
          </a:p>
          <a:p>
            <a:pPr marL="3143250" lvl="6" indent="-514350"/>
            <a:r>
              <a:rPr lang="en-US" sz="3600" b="1" dirty="0" smtClean="0">
                <a:solidFill>
                  <a:schemeClr val="bg1"/>
                </a:solidFill>
              </a:rPr>
              <a:t>High fever</a:t>
            </a:r>
          </a:p>
          <a:p>
            <a:pPr marL="3143250" lvl="6" indent="-514350"/>
            <a:r>
              <a:rPr lang="en-US" sz="3600" b="1" dirty="0" smtClean="0">
                <a:solidFill>
                  <a:schemeClr val="bg1"/>
                </a:solidFill>
              </a:rPr>
              <a:t>Diarrhea </a:t>
            </a:r>
          </a:p>
          <a:p>
            <a:pPr marL="3143250" lvl="6" indent="-514350"/>
            <a:r>
              <a:rPr lang="en-US" sz="3600" b="1" dirty="0" smtClean="0">
                <a:solidFill>
                  <a:schemeClr val="bg1"/>
                </a:solidFill>
              </a:rPr>
              <a:t>Severe weakness</a:t>
            </a:r>
          </a:p>
          <a:p>
            <a:endParaRPr lang="en-US" dirty="0"/>
          </a:p>
        </p:txBody>
      </p:sp>
      <p:pic>
        <p:nvPicPr>
          <p:cNvPr id="4" name="Picture 3" descr="ho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2" y1="49778" x2="39111" y2="36000"/>
                        <a14:foregroundMark x1="39111" y1="38222" x2="76444" y2="37333"/>
                        <a14:foregroundMark x1="23556" y1="56444" x2="28889" y2="71556"/>
                        <a14:foregroundMark x1="30222" y1="65778" x2="67111" y2="63111"/>
                        <a14:foregroundMark x1="28889" y1="52444" x2="79111" y2="52444"/>
                        <a14:foregroundMark x1="41333" y1="48444" x2="44444" y2="50222"/>
                        <a14:foregroundMark x1="37778" y1="51556" x2="37778" y2="51556"/>
                        <a14:foregroundMark x1="24000" y1="57778" x2="77778" y2="56444"/>
                        <a14:foregroundMark x1="22667" y1="56889" x2="37778" y2="36000"/>
                        <a14:foregroundMark x1="25333" y1="55111" x2="19556" y2="60889"/>
                        <a14:foregroundMark x1="21333" y1="63556" x2="22222" y2="67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400" y="1066800"/>
            <a:ext cx="32004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0"/>
            <a:ext cx="4032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  <a:cs typeface="Aharoni" pitchFamily="2" charset="-79"/>
              </a:rPr>
              <a:t>Management</a:t>
            </a:r>
            <a:endParaRPr lang="en-US" sz="3600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400" y="838200"/>
            <a:ext cx="5791200" cy="4419600"/>
          </a:xfrm>
        </p:spPr>
        <p:txBody>
          <a:bodyPr>
            <a:noAutofit/>
          </a:bodyPr>
          <a:lstStyle/>
          <a:p>
            <a:pPr algn="just"/>
            <a:r>
              <a:rPr lang="en-US" sz="5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ব্যক্তিগত</a:t>
            </a:r>
            <a:endParaRPr lang="en-US" sz="5400" dirty="0" smtClean="0">
              <a:solidFill>
                <a:schemeClr val="bg1"/>
              </a:solidFill>
              <a:latin typeface="SutonnyCMJ" pitchFamily="2" charset="0"/>
              <a:cs typeface="NorsundaMJ" pitchFamily="2" charset="0"/>
            </a:endParaRPr>
          </a:p>
          <a:p>
            <a:pPr algn="just"/>
            <a:r>
              <a:rPr lang="en-US" sz="5400" dirty="0" smtClean="0">
                <a:solidFill>
                  <a:schemeClr val="bg1"/>
                </a:solidFill>
                <a:latin typeface="SutonnyCMJ" pitchFamily="2" charset="0"/>
                <a:cs typeface="NorsundaMJ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পারিবারিক</a:t>
            </a:r>
            <a:endParaRPr lang="en-US" sz="5400" dirty="0" smtClean="0">
              <a:solidFill>
                <a:schemeClr val="bg1"/>
              </a:solidFill>
              <a:latin typeface="SutonnyCMJ" pitchFamily="2" charset="0"/>
              <a:cs typeface="NorsundaMJ" pitchFamily="2" charset="0"/>
            </a:endParaRPr>
          </a:p>
          <a:p>
            <a:pPr algn="just"/>
            <a:r>
              <a:rPr lang="en-US" sz="5400" dirty="0" smtClean="0">
                <a:solidFill>
                  <a:schemeClr val="bg1"/>
                </a:solidFill>
                <a:latin typeface="SutonnyCMJ" pitchFamily="2" charset="0"/>
                <a:cs typeface="NorsundaMJ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কর্মক্ষেত্র</a:t>
            </a:r>
            <a:r>
              <a:rPr lang="en-US" sz="5400" dirty="0" smtClean="0">
                <a:solidFill>
                  <a:schemeClr val="bg1"/>
                </a:solidFill>
                <a:latin typeface="SutonnyCMJ" pitchFamily="2" charset="0"/>
                <a:cs typeface="NorsundaMJ" pitchFamily="2" charset="0"/>
              </a:rPr>
              <a:t> </a:t>
            </a:r>
            <a:endParaRPr lang="en-US" sz="54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5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endParaRPr lang="en-US" sz="54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-152400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Immunity</a:t>
            </a:r>
          </a:p>
        </p:txBody>
      </p:sp>
      <p:pic>
        <p:nvPicPr>
          <p:cNvPr id="3074" name="Picture 2" descr="Free Vector | Immune system concep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9" b="100000" l="9585" r="92173">
                        <a14:foregroundMark x1="76358" y1="45048" x2="76677" y2="59904"/>
                        <a14:foregroundMark x1="21725" y1="46326" x2="22684" y2="87859"/>
                        <a14:foregroundMark x1="22684" y1="86901" x2="30990" y2="99201"/>
                        <a14:foregroundMark x1="76358" y1="52875" x2="77955" y2="87859"/>
                        <a14:foregroundMark x1="77955" y1="87859" x2="53834" y2="99840"/>
                        <a14:foregroundMark x1="27796" y1="95208" x2="39776" y2="99201"/>
                        <a14:foregroundMark x1="60224" y1="80192" x2="61342" y2="71086"/>
                        <a14:foregroundMark x1="12620" y1="13259" x2="20128" y2="18051"/>
                        <a14:foregroundMark x1="85463" y1="15176" x2="86422" y2="10703"/>
                        <a14:foregroundMark x1="51597" y1="25399" x2="49681" y2="18051"/>
                        <a14:foregroundMark x1="73802" y1="26358" x2="73802" y2="26358"/>
                        <a14:foregroundMark x1="73802" y1="26358" x2="69968" y2="24121"/>
                        <a14:foregroundMark x1="64856" y1="7508" x2="64537" y2="4153"/>
                        <a14:foregroundMark x1="37700" y1="8147" x2="37700" y2="4473"/>
                        <a14:foregroundMark x1="18530" y1="38339" x2="20128" y2="28275"/>
                        <a14:foregroundMark x1="83866" y1="36102" x2="83067" y2="34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715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Immunity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1600200"/>
            <a:ext cx="6248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Life Style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Daily Exercise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Nutrition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Control other diseases </a:t>
            </a:r>
          </a:p>
          <a:p>
            <a:pPr>
              <a:buFont typeface="Wingdings" pitchFamily="2" charset="2"/>
              <a:buChar char="ü"/>
            </a:pP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81000"/>
            <a:ext cx="8077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Antibody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1600200"/>
            <a:ext cx="6248400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Natural Infection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Vaccination </a:t>
            </a:r>
          </a:p>
          <a:p>
            <a:pPr>
              <a:lnSpc>
                <a:spcPct val="150000"/>
              </a:lnSpc>
            </a:pP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Post </a:t>
            </a:r>
            <a:r>
              <a:rPr lang="en-US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Covid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Complications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986" name="AutoShape 2" descr="Complications and mechanisms of patients with 2019 coronavirus disease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Complications-and-mechanisms-of-patients-with-2019-coronavirus-disea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3000"/>
            <a:ext cx="8005718" cy="522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Prevention of Post </a:t>
            </a:r>
            <a:r>
              <a:rPr lang="en-US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Covid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Complications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986" name="AutoShape 2" descr="Complications and mechanisms of patients with 2019 coronavirus disease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12954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</a:rPr>
              <a:t> Lifestyle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</a:rPr>
              <a:t> Control of diabetes &amp; Blood pressure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</a:rPr>
              <a:t> Nutrition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</a:rPr>
              <a:t> Follow up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</a:rPr>
              <a:t> Regular Exercise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</a:rPr>
              <a:t> Avoid Stress</a:t>
            </a:r>
          </a:p>
          <a:p>
            <a:pPr marL="342900" indent="-342900">
              <a:buFont typeface="+mj-lt"/>
              <a:buAutoNum type="arabicPeriod"/>
            </a:pP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762001"/>
            <a:ext cx="7924800" cy="43434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Last Updated: 1</a:t>
            </a:r>
            <a:r>
              <a:rPr lang="en-US" b="1" baseline="30000" dirty="0" smtClean="0">
                <a:solidFill>
                  <a:srgbClr val="FFFF00"/>
                </a:solidFill>
              </a:rPr>
              <a:t>st</a:t>
            </a:r>
            <a:r>
              <a:rPr lang="en-US" b="1" dirty="0" smtClean="0">
                <a:solidFill>
                  <a:srgbClr val="FFFF00"/>
                </a:solidFill>
              </a:rPr>
              <a:t> September 2021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 </a:t>
            </a:r>
            <a:r>
              <a:rPr lang="en-US" sz="6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Bangladesh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Coronavirus</a:t>
            </a:r>
            <a:r>
              <a:rPr lang="en-US" b="1" dirty="0" smtClean="0">
                <a:solidFill>
                  <a:schemeClr val="bg1"/>
                </a:solidFill>
              </a:rPr>
              <a:t> Cases: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15,03,680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Deaths: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26,274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Recovered:</a:t>
            </a:r>
          </a:p>
          <a:p>
            <a:r>
              <a:rPr lang="en-US" b="1" smtClean="0">
                <a:solidFill>
                  <a:schemeClr val="bg1"/>
                </a:solidFill>
              </a:rPr>
              <a:t>14,31,984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334000" cy="36512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Ref : www.worldometers.info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924800" cy="43434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m¡v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¯’¨ 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m‡PZbZv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e„w×i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j‡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/>
              </a:rPr>
              <a:t>¶¨ ¯^v¯’¨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wb‡`©wkKv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evm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/>
              </a:rPr>
              <a:t>—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evq‡b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  </a:t>
            </a:r>
          </a:p>
          <a:p>
            <a:pPr>
              <a:buNone/>
            </a:pP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   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AviI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g‡bv‡hvMx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nIqv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|</a:t>
            </a:r>
          </a:p>
          <a:p>
            <a:pPr>
              <a:buFont typeface="Wingdings" pitchFamily="2" charset="2"/>
              <a:buChar char="Ø"/>
            </a:pP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Rbm‡PZbZv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e„w×i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Rb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¨ 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cÖ‡Z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¨‡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KiB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D‡`¨vMx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nIqv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|</a:t>
            </a:r>
          </a:p>
          <a:p>
            <a:pPr>
              <a:buFont typeface="Wingdings" pitchFamily="2" charset="2"/>
              <a:buChar char="Ø"/>
            </a:pP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Rbmgv‡ek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Gwo‡q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Pjv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|</a:t>
            </a:r>
          </a:p>
          <a:p>
            <a:pPr>
              <a:buFont typeface="Wingdings" pitchFamily="2" charset="2"/>
              <a:buChar char="Ø"/>
            </a:pP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Z_¨ †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Mvcb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bv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Kiv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|</a:t>
            </a:r>
          </a:p>
          <a:p>
            <a:pPr>
              <a:buFont typeface="Wingdings" pitchFamily="2" charset="2"/>
              <a:buChar char="Ø"/>
            </a:pP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wPwKrm‡Ki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civgk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©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Abyhvqx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¯^v¯’¨ †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mev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MÖnY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Kiv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|</a:t>
            </a:r>
          </a:p>
          <a:p>
            <a:pPr>
              <a:buFont typeface="Wingdings" pitchFamily="2" charset="2"/>
              <a:buChar char="Ø"/>
            </a:pP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K‡ivbv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†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ivM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cÖwZ‡iv‡a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Kibxq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hv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Av‡Q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Zv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cvjb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 </a:t>
            </a:r>
            <a:r>
              <a:rPr lang="en-US" sz="17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Kiv</a:t>
            </a:r>
            <a:r>
              <a:rPr lang="en-US" sz="17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CMJ" pitchFamily="2" charset="0"/>
              </a:rPr>
              <a:t>|</a:t>
            </a:r>
            <a:endParaRPr lang="en-US" sz="17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334000" cy="36512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Ref : www.worldometers.info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-12186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7200" b="1" dirty="0" err="1" smtClean="0">
                <a:solidFill>
                  <a:srgbClr val="FFFF00"/>
                </a:solidFill>
                <a:latin typeface="SutonnyCMJ" pitchFamily="2" charset="0"/>
              </a:rPr>
              <a:t>civgk</a:t>
            </a:r>
            <a:r>
              <a:rPr lang="en-US" sz="7200" b="1" dirty="0" smtClean="0">
                <a:solidFill>
                  <a:srgbClr val="FFFF00"/>
                </a:solidFill>
                <a:latin typeface="SutonnyCMJ" pitchFamily="2" charset="0"/>
              </a:rPr>
              <a:t>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1676400"/>
            <a:ext cx="571617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ধন্যবাদ</a:t>
            </a:r>
            <a:endParaRPr lang="en-US" sz="10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28834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</a:rPr>
              <a:t>Coronaviruses</a:t>
            </a:r>
            <a:r>
              <a:rPr lang="en-US" sz="2400" dirty="0" smtClean="0">
                <a:solidFill>
                  <a:schemeClr val="bg1"/>
                </a:solidFill>
              </a:rPr>
              <a:t> are a group of RNA viruses that cause diseases in mammals  and  birds.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Coronaviruses</a:t>
            </a:r>
            <a:r>
              <a:rPr lang="en-US" sz="2400" dirty="0" smtClean="0">
                <a:solidFill>
                  <a:schemeClr val="bg1"/>
                </a:solidFill>
              </a:rPr>
              <a:t> contain a positive-sense, single-stranded RNA genome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Hand Wash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2" descr="GettyImages-1179539807-09cc14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19200"/>
            <a:ext cx="6784571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2693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Why should we wear mask?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85800"/>
            <a:ext cx="8305800" cy="6141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L_inside_the_lung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8421757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2693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SARS-CoV-2 spike protein binding to ACE2 receptor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3" descr="file-20200513-156651-1b7wiy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33246"/>
            <a:ext cx="8763000" cy="5572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269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ACE2 Receptor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 descr="13054_2020_3120_Figa_HTM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23950"/>
            <a:ext cx="8610600" cy="558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17532824</TotalTime>
  <Words>1048</Words>
  <Application>Microsoft Office PowerPoint</Application>
  <PresentationFormat>On-screen Show (4:3)</PresentationFormat>
  <Paragraphs>228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Aharoni</vt:lpstr>
      <vt:lpstr>Arial</vt:lpstr>
      <vt:lpstr>Arial Black</vt:lpstr>
      <vt:lpstr>Calibri</vt:lpstr>
      <vt:lpstr>Nikosh</vt:lpstr>
      <vt:lpstr>NorsundaMJ</vt:lpstr>
      <vt:lpstr>SutonnyCMJ</vt:lpstr>
      <vt:lpstr>SutonnyMJ</vt:lpstr>
      <vt:lpstr>SutonnyOMJ</vt:lpstr>
      <vt:lpstr>Times New Roman</vt:lpstr>
      <vt:lpstr>Wingdings</vt:lpstr>
      <vt:lpstr>Office Theme</vt:lpstr>
      <vt:lpstr>PowerPoint Presentation</vt:lpstr>
      <vt:lpstr>‡KvwfW-19 ‡ivM cÖwZ‡iv‡a Avgv‡`i Kibxq </vt:lpstr>
      <vt:lpstr>Presented by</vt:lpstr>
      <vt:lpstr>PowerPoint Presentation</vt:lpstr>
      <vt:lpstr>Hand Wash</vt:lpstr>
      <vt:lpstr>Why should we wear mask?</vt:lpstr>
      <vt:lpstr>PowerPoint Presentation</vt:lpstr>
      <vt:lpstr>SARS-CoV-2 spike protein binding to ACE2 receptor</vt:lpstr>
      <vt:lpstr>ACE2 Receptor</vt:lpstr>
      <vt:lpstr>PowerPoint Presentation</vt:lpstr>
      <vt:lpstr>PowerPoint Presentation</vt:lpstr>
      <vt:lpstr>PowerPoint Presentation</vt:lpstr>
      <vt:lpstr>PowerPoint Presentation</vt:lpstr>
      <vt:lpstr>Symptoms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ব্যক্তিগত</vt:lpstr>
      <vt:lpstr>PowerPoint Presentation</vt:lpstr>
      <vt:lpstr>PowerPoint Presentation</vt:lpstr>
      <vt:lpstr>Curative</vt:lpstr>
      <vt:lpstr>Case Identification</vt:lpstr>
      <vt:lpstr>Isolation/Quarantine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 Covid Complications</vt:lpstr>
      <vt:lpstr>Prevention of Post Covid Complications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Sharmin</dc:creator>
  <cp:lastModifiedBy>PID-01</cp:lastModifiedBy>
  <cp:revision>353</cp:revision>
  <dcterms:created xsi:type="dcterms:W3CDTF">2020-10-13T08:51:55Z</dcterms:created>
  <dcterms:modified xsi:type="dcterms:W3CDTF">2021-09-12T04:00:32Z</dcterms:modified>
</cp:coreProperties>
</file>